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3"/>
  </p:handoutMasterIdLst>
  <p:sldIdLst>
    <p:sldId id="256" r:id="rId3"/>
    <p:sldId id="277" r:id="rId5"/>
    <p:sldId id="267" r:id="rId6"/>
    <p:sldId id="268" r:id="rId7"/>
    <p:sldId id="257" r:id="rId8"/>
    <p:sldId id="262" r:id="rId9"/>
    <p:sldId id="266" r:id="rId10"/>
    <p:sldId id="269" r:id="rId11"/>
    <p:sldId id="263" r:id="rId12"/>
    <p:sldId id="264" r:id="rId13"/>
    <p:sldId id="261" r:id="rId14"/>
    <p:sldId id="265" r:id="rId15"/>
    <p:sldId id="270" r:id="rId16"/>
    <p:sldId id="271" r:id="rId17"/>
    <p:sldId id="272" r:id="rId18"/>
    <p:sldId id="275" r:id="rId19"/>
    <p:sldId id="276" r:id="rId20"/>
    <p:sldId id="273" r:id="rId21"/>
    <p:sldId id="274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3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6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9.xml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0.xml"/><Relationship Id="rId2" Type="http://schemas.openxmlformats.org/officeDocument/2006/relationships/image" Target="../media/image1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.xml"/><Relationship Id="rId2" Type="http://schemas.openxmlformats.org/officeDocument/2006/relationships/image" Target="../media/image13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3.xml"/><Relationship Id="rId2" Type="http://schemas.openxmlformats.org/officeDocument/2006/relationships/image" Target="../media/image14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6.xml"/><Relationship Id="rId2" Type="http://schemas.openxmlformats.org/officeDocument/2006/relationships/image" Target="../media/image17.pn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7.xml"/><Relationship Id="rId2" Type="http://schemas.openxmlformats.org/officeDocument/2006/relationships/image" Target="../media/image18.pn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4.xml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.xml"/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6.xml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8.xml"/><Relationship Id="rId2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grpSp>
        <p:nvGrpSpPr>
          <p:cNvPr id="2" name="组合 1"/>
          <p:cNvGrpSpPr/>
          <p:nvPr/>
        </p:nvGrpSpPr>
        <p:grpSpPr>
          <a:xfrm>
            <a:off x="1403503" y="748665"/>
            <a:ext cx="9354031" cy="1273175"/>
            <a:chOff x="3098" y="3134"/>
            <a:chExt cx="16630" cy="2659"/>
          </a:xfrm>
        </p:grpSpPr>
        <p:grpSp>
          <p:nvGrpSpPr>
            <p:cNvPr id="30" name="组合 29"/>
            <p:cNvGrpSpPr/>
            <p:nvPr/>
          </p:nvGrpSpPr>
          <p:grpSpPr>
            <a:xfrm>
              <a:off x="3098" y="3134"/>
              <a:ext cx="4814" cy="1742"/>
              <a:chOff x="1007452" y="1299513"/>
              <a:chExt cx="2743142" cy="908246"/>
            </a:xfrm>
          </p:grpSpPr>
          <p:sp>
            <p:nvSpPr>
              <p:cNvPr id="36" name="圆角矩形 35"/>
              <p:cNvSpPr/>
              <p:nvPr/>
            </p:nvSpPr>
            <p:spPr>
              <a:xfrm>
                <a:off x="1317816" y="1299513"/>
                <a:ext cx="2122417" cy="908246"/>
              </a:xfrm>
              <a:prstGeom prst="roundRect">
                <a:avLst/>
              </a:prstGeom>
              <a:solidFill>
                <a:srgbClr val="C132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1007452" y="1337575"/>
                <a:ext cx="2743142" cy="77081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algn="ctr"/>
                <a:r>
                  <a:rPr lang="zh-CN" altLang="en-US" sz="4000" b="1" dirty="0">
                    <a:ln w="10160">
                      <a:noFill/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维普</a:t>
                </a:r>
                <a:r>
                  <a:rPr lang="zh-CN" altLang="en-US" sz="4000" b="1" dirty="0" smtClean="0">
                    <a:ln w="10160">
                      <a:noFill/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经</a:t>
                </a:r>
                <a:r>
                  <a:rPr lang="zh-CN" altLang="en-US" sz="4000" b="1" dirty="0">
                    <a:ln w="10160">
                      <a:noFill/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纶</a:t>
                </a:r>
                <a:endParaRPr lang="zh-CN" altLang="en-US" sz="4000" b="1" dirty="0">
                  <a:ln w="1016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8125" y="3207"/>
              <a:ext cx="11603" cy="1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4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经纶</a:t>
              </a:r>
              <a:r>
                <a:rPr lang="en-US" altLang="zh-CN" sz="4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CN" altLang="en-US" sz="4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知识资源系统</a:t>
              </a:r>
              <a:endParaRPr lang="zh-CN" altLang="en-US" sz="4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 flipV="1">
              <a:off x="3643" y="5772"/>
              <a:ext cx="16020" cy="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1839559" y="2561067"/>
            <a:ext cx="85871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如何在校内校外查找</a:t>
            </a:r>
            <a:endParaRPr lang="zh-CN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中外文期刊、学位论文、会议标</a:t>
            </a:r>
            <a:r>
              <a:rPr lang="zh-CN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准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等各类</a:t>
            </a:r>
            <a:r>
              <a:rPr lang="zh-CN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文献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使用</a:t>
            </a:r>
            <a:r>
              <a:rPr lang="zh-CN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说明</a:t>
            </a:r>
            <a:endParaRPr lang="en-US" altLang="zh-CN" sz="36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重庆机电职业技术大学图书馆编制</a:t>
            </a:r>
            <a:endParaRPr 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230" y="1482090"/>
            <a:ext cx="9598025" cy="553021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30175" y="217805"/>
            <a:ext cx="11569700" cy="436245"/>
            <a:chOff x="400" y="329"/>
            <a:chExt cx="13717" cy="687"/>
          </a:xfrm>
        </p:grpSpPr>
        <p:sp>
          <p:nvSpPr>
            <p:cNvPr id="6" name="矩形 5"/>
            <p:cNvSpPr/>
            <p:nvPr/>
          </p:nvSpPr>
          <p:spPr>
            <a:xfrm rot="2700000">
              <a:off x="400" y="417"/>
              <a:ext cx="567" cy="567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 rot="2700000">
              <a:off x="843" y="539"/>
              <a:ext cx="457" cy="457"/>
            </a:xfrm>
            <a:prstGeom prst="rect">
              <a:avLst/>
            </a:prstGeom>
            <a:solidFill>
              <a:schemeClr val="tx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66CCFF"/>
                    </a:gs>
                    <a:gs pos="52000">
                      <a:schemeClr val="bg1"/>
                    </a:gs>
                    <a:gs pos="100000">
                      <a:srgbClr val="0070C0"/>
                    </a:gs>
                  </a:gsLst>
                  <a:lin ang="0" scaled="1"/>
                </a:gradFill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1413" y="958"/>
              <a:ext cx="12704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>
              <a:spLocks noChangeArrowheads="1"/>
            </p:cNvSpPr>
            <p:nvPr/>
          </p:nvSpPr>
          <p:spPr bwMode="auto">
            <a:xfrm>
              <a:off x="1530" y="329"/>
              <a:ext cx="12587" cy="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85" rIns="68571" bIns="34285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功能：个人专属漫游帐号申请注册（学校</a:t>
              </a: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IP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范围内</a:t>
              </a:r>
              <a:r>
                <a:rPr 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）【第二步】</a:t>
              </a:r>
              <a:endParaRPr 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695931" y="875030"/>
            <a:ext cx="10616594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完善个人基本信息，完成个人专属漫游帐号注册！！（帐号可在校外使用）</a:t>
            </a:r>
            <a:endParaRPr 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grpSp>
        <p:nvGrpSpPr>
          <p:cNvPr id="7" name="组合 6"/>
          <p:cNvGrpSpPr/>
          <p:nvPr/>
        </p:nvGrpSpPr>
        <p:grpSpPr>
          <a:xfrm>
            <a:off x="130175" y="217805"/>
            <a:ext cx="8710295" cy="436245"/>
            <a:chOff x="400" y="329"/>
            <a:chExt cx="13717" cy="687"/>
          </a:xfrm>
        </p:grpSpPr>
        <p:sp>
          <p:nvSpPr>
            <p:cNvPr id="3" name="矩形 2"/>
            <p:cNvSpPr/>
            <p:nvPr/>
          </p:nvSpPr>
          <p:spPr>
            <a:xfrm rot="2700000">
              <a:off x="400" y="417"/>
              <a:ext cx="567" cy="567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 rot="2700000">
              <a:off x="843" y="539"/>
              <a:ext cx="457" cy="457"/>
            </a:xfrm>
            <a:prstGeom prst="rect">
              <a:avLst/>
            </a:prstGeom>
            <a:solidFill>
              <a:schemeClr val="tx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66CCFF"/>
                    </a:gs>
                    <a:gs pos="52000">
                      <a:schemeClr val="bg1"/>
                    </a:gs>
                    <a:gs pos="100000">
                      <a:srgbClr val="0070C0"/>
                    </a:gs>
                  </a:gsLst>
                  <a:lin ang="0" scaled="1"/>
                </a:gradFill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1413" y="958"/>
              <a:ext cx="12704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10"/>
            <p:cNvSpPr txBox="1">
              <a:spLocks noChangeArrowheads="1"/>
            </p:cNvSpPr>
            <p:nvPr/>
          </p:nvSpPr>
          <p:spPr bwMode="auto">
            <a:xfrm>
              <a:off x="1530" y="329"/>
              <a:ext cx="12587" cy="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85" rIns="68571" bIns="34285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功能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：登录个人专属漫游帐号</a:t>
              </a:r>
              <a:endPara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50" y="786130"/>
            <a:ext cx="10700385" cy="59543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12" name="文本框 11"/>
          <p:cNvSpPr txBox="1"/>
          <p:nvPr/>
        </p:nvSpPr>
        <p:spPr>
          <a:xfrm>
            <a:off x="664845" y="2275840"/>
            <a:ext cx="113118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charset="0"/>
              <a:buChar char="p"/>
            </a:pPr>
            <a:r>
              <a:rPr lang="zh-CN" altLang="en-US" sz="7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中外文核心期刊分类查找</a:t>
            </a:r>
            <a:endParaRPr lang="zh-CN" altLang="en-US" sz="7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grpSp>
        <p:nvGrpSpPr>
          <p:cNvPr id="7" name="组合 6"/>
          <p:cNvGrpSpPr/>
          <p:nvPr/>
        </p:nvGrpSpPr>
        <p:grpSpPr>
          <a:xfrm>
            <a:off x="130175" y="217805"/>
            <a:ext cx="8710295" cy="436245"/>
            <a:chOff x="400" y="329"/>
            <a:chExt cx="13717" cy="687"/>
          </a:xfrm>
        </p:grpSpPr>
        <p:sp>
          <p:nvSpPr>
            <p:cNvPr id="3" name="矩形 2"/>
            <p:cNvSpPr/>
            <p:nvPr/>
          </p:nvSpPr>
          <p:spPr>
            <a:xfrm rot="2700000">
              <a:off x="400" y="417"/>
              <a:ext cx="567" cy="567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 rot="2700000">
              <a:off x="843" y="539"/>
              <a:ext cx="457" cy="457"/>
            </a:xfrm>
            <a:prstGeom prst="rect">
              <a:avLst/>
            </a:prstGeom>
            <a:solidFill>
              <a:schemeClr val="tx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66CCFF"/>
                    </a:gs>
                    <a:gs pos="52000">
                      <a:schemeClr val="bg1"/>
                    </a:gs>
                    <a:gs pos="100000">
                      <a:srgbClr val="0070C0"/>
                    </a:gs>
                  </a:gsLst>
                  <a:lin ang="0" scaled="1"/>
                </a:gradFill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1413" y="958"/>
              <a:ext cx="12704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10"/>
            <p:cNvSpPr txBox="1">
              <a:spLocks noChangeArrowheads="1"/>
            </p:cNvSpPr>
            <p:nvPr/>
          </p:nvSpPr>
          <p:spPr bwMode="auto">
            <a:xfrm>
              <a:off x="1530" y="329"/>
              <a:ext cx="12587" cy="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85" rIns="68571" bIns="34285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功能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：中外文核心期刊分类查找【第一步】</a:t>
              </a:r>
              <a:endPara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1337945"/>
            <a:ext cx="9702165" cy="56013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27860" y="802005"/>
            <a:ext cx="65106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点击页面左上角的</a:t>
            </a:r>
            <a:r>
              <a:rPr lang="en-US" altLang="zh-CN" sz="2400"/>
              <a:t>“</a:t>
            </a:r>
            <a:r>
              <a:rPr lang="zh-CN" altLang="en-US" sz="2400"/>
              <a:t>导航</a:t>
            </a:r>
            <a:r>
              <a:rPr lang="en-US" altLang="zh-CN" sz="2400"/>
              <a:t>”</a:t>
            </a:r>
            <a:r>
              <a:rPr lang="zh-CN" altLang="en-US" sz="2400"/>
              <a:t>功能即可进入页面</a:t>
            </a:r>
            <a:endParaRPr lang="zh-CN" altLang="en-US" sz="24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85" y="1506220"/>
            <a:ext cx="7225665" cy="535178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30175" y="217805"/>
            <a:ext cx="8710295" cy="436245"/>
            <a:chOff x="400" y="329"/>
            <a:chExt cx="13717" cy="687"/>
          </a:xfrm>
        </p:grpSpPr>
        <p:sp>
          <p:nvSpPr>
            <p:cNvPr id="3" name="矩形 2"/>
            <p:cNvSpPr/>
            <p:nvPr/>
          </p:nvSpPr>
          <p:spPr>
            <a:xfrm rot="2700000">
              <a:off x="400" y="417"/>
              <a:ext cx="567" cy="567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 rot="2700000">
              <a:off x="843" y="539"/>
              <a:ext cx="457" cy="457"/>
            </a:xfrm>
            <a:prstGeom prst="rect">
              <a:avLst/>
            </a:prstGeom>
            <a:solidFill>
              <a:schemeClr val="tx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66CCFF"/>
                    </a:gs>
                    <a:gs pos="52000">
                      <a:schemeClr val="bg1"/>
                    </a:gs>
                    <a:gs pos="100000">
                      <a:srgbClr val="0070C0"/>
                    </a:gs>
                  </a:gsLst>
                  <a:lin ang="0" scaled="1"/>
                </a:gradFill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1413" y="958"/>
              <a:ext cx="12704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10"/>
            <p:cNvSpPr txBox="1">
              <a:spLocks noChangeArrowheads="1"/>
            </p:cNvSpPr>
            <p:nvPr/>
          </p:nvSpPr>
          <p:spPr bwMode="auto">
            <a:xfrm>
              <a:off x="1530" y="329"/>
              <a:ext cx="12587" cy="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85" rIns="68571" bIns="34285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功能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：中外文核心期刊分类查找【第二步】</a:t>
              </a:r>
              <a:endPara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570355" y="880745"/>
            <a:ext cx="881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/>
              <a:t>在该页面可对期刊进行精确查找，同时支持按照核心期刊、学科进行聚类查找</a:t>
            </a:r>
            <a:endParaRPr lang="zh-CN" altLang="en-US" sz="20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12" name="文本框 11"/>
          <p:cNvSpPr txBox="1"/>
          <p:nvPr/>
        </p:nvSpPr>
        <p:spPr>
          <a:xfrm>
            <a:off x="2748915" y="2298700"/>
            <a:ext cx="66941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charset="0"/>
              <a:buChar char="p"/>
            </a:pPr>
            <a:r>
              <a:rPr lang="zh-CN" altLang="en-US" sz="7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个人学术中心</a:t>
            </a:r>
            <a:endParaRPr lang="zh-CN" altLang="en-US" sz="7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14276" t="365" r="3161"/>
          <a:stretch>
            <a:fillRect/>
          </a:stretch>
        </p:blipFill>
        <p:spPr>
          <a:xfrm>
            <a:off x="55880" y="1509395"/>
            <a:ext cx="6076950" cy="524446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30175" y="217805"/>
            <a:ext cx="8710295" cy="436245"/>
            <a:chOff x="400" y="329"/>
            <a:chExt cx="13717" cy="687"/>
          </a:xfrm>
        </p:grpSpPr>
        <p:sp>
          <p:nvSpPr>
            <p:cNvPr id="3" name="矩形 2"/>
            <p:cNvSpPr/>
            <p:nvPr/>
          </p:nvSpPr>
          <p:spPr>
            <a:xfrm rot="2700000">
              <a:off x="400" y="417"/>
              <a:ext cx="567" cy="567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 rot="2700000">
              <a:off x="843" y="539"/>
              <a:ext cx="457" cy="457"/>
            </a:xfrm>
            <a:prstGeom prst="rect">
              <a:avLst/>
            </a:prstGeom>
            <a:solidFill>
              <a:schemeClr val="tx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66CCFF"/>
                    </a:gs>
                    <a:gs pos="52000">
                      <a:schemeClr val="bg1"/>
                    </a:gs>
                    <a:gs pos="100000">
                      <a:srgbClr val="0070C0"/>
                    </a:gs>
                  </a:gsLst>
                  <a:lin ang="0" scaled="1"/>
                </a:gradFill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1413" y="958"/>
              <a:ext cx="12704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10"/>
            <p:cNvSpPr txBox="1">
              <a:spLocks noChangeArrowheads="1"/>
            </p:cNvSpPr>
            <p:nvPr/>
          </p:nvSpPr>
          <p:spPr bwMode="auto">
            <a:xfrm>
              <a:off x="1530" y="329"/>
              <a:ext cx="12587" cy="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85" rIns="68571" bIns="34285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功能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：个人学术中心【第一步】</a:t>
              </a:r>
              <a:endPara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650" y="1509395"/>
            <a:ext cx="5975350" cy="53486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47725" y="932815"/>
            <a:ext cx="110045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/>
              <a:t>对个人喜欢的、关注的文献</a:t>
            </a:r>
            <a:r>
              <a:rPr lang="en-US" altLang="zh-CN" sz="2000"/>
              <a:t>/</a:t>
            </a:r>
            <a:r>
              <a:rPr lang="zh-CN" altLang="en-US" sz="2000"/>
              <a:t>期刊可进行</a:t>
            </a:r>
            <a:r>
              <a:rPr lang="en-US" altLang="zh-CN" sz="2000"/>
              <a:t>“</a:t>
            </a:r>
            <a:r>
              <a:rPr lang="zh-CN" altLang="en-US" sz="2000"/>
              <a:t>收藏</a:t>
            </a:r>
            <a:r>
              <a:rPr lang="en-US" altLang="zh-CN" sz="2000"/>
              <a:t>”</a:t>
            </a:r>
            <a:r>
              <a:rPr lang="zh-CN" altLang="en-US" sz="2000"/>
              <a:t>，点击收藏后该文献</a:t>
            </a:r>
            <a:r>
              <a:rPr lang="en-US" altLang="zh-CN" sz="2000"/>
              <a:t>/</a:t>
            </a:r>
            <a:r>
              <a:rPr lang="zh-CN" altLang="en-US" sz="2000"/>
              <a:t>期刊会直接被收藏进个人中心</a:t>
            </a:r>
            <a:endParaRPr lang="zh-CN" altLang="en-US" sz="2000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grpSp>
        <p:nvGrpSpPr>
          <p:cNvPr id="7" name="组合 6"/>
          <p:cNvGrpSpPr/>
          <p:nvPr/>
        </p:nvGrpSpPr>
        <p:grpSpPr>
          <a:xfrm>
            <a:off x="130175" y="217805"/>
            <a:ext cx="8710295" cy="436245"/>
            <a:chOff x="400" y="329"/>
            <a:chExt cx="13717" cy="687"/>
          </a:xfrm>
        </p:grpSpPr>
        <p:sp>
          <p:nvSpPr>
            <p:cNvPr id="4" name="矩形 3"/>
            <p:cNvSpPr/>
            <p:nvPr/>
          </p:nvSpPr>
          <p:spPr>
            <a:xfrm rot="2700000">
              <a:off x="400" y="417"/>
              <a:ext cx="567" cy="567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 rot="2700000">
              <a:off x="843" y="539"/>
              <a:ext cx="457" cy="457"/>
            </a:xfrm>
            <a:prstGeom prst="rect">
              <a:avLst/>
            </a:prstGeom>
            <a:solidFill>
              <a:schemeClr val="tx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66CCFF"/>
                    </a:gs>
                    <a:gs pos="52000">
                      <a:schemeClr val="bg1"/>
                    </a:gs>
                    <a:gs pos="100000">
                      <a:srgbClr val="0070C0"/>
                    </a:gs>
                  </a:gsLst>
                  <a:lin ang="0" scaled="1"/>
                </a:gradFill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1413" y="958"/>
              <a:ext cx="12704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10"/>
            <p:cNvSpPr txBox="1">
              <a:spLocks noChangeArrowheads="1"/>
            </p:cNvSpPr>
            <p:nvPr/>
          </p:nvSpPr>
          <p:spPr bwMode="auto">
            <a:xfrm>
              <a:off x="1530" y="329"/>
              <a:ext cx="12587" cy="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85" rIns="68571" bIns="34285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功能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：个人学术中心【第二步】</a:t>
              </a:r>
              <a:endPara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355" y="1361440"/>
            <a:ext cx="9558655" cy="48621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33930" y="796925"/>
            <a:ext cx="877697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/>
              <a:t>点击右上角的</a:t>
            </a:r>
            <a:r>
              <a:rPr lang="en-US" altLang="zh-CN" sz="2000"/>
              <a:t>“</a:t>
            </a:r>
            <a:r>
              <a:rPr lang="zh-CN" altLang="en-US" sz="2000"/>
              <a:t>收藏</a:t>
            </a:r>
            <a:r>
              <a:rPr lang="en-US" altLang="zh-CN" sz="2000"/>
              <a:t>”</a:t>
            </a:r>
            <a:r>
              <a:rPr lang="zh-CN" altLang="en-US" sz="2000"/>
              <a:t>功能，通过个人身份验证登录后，即可进入个人学术中心</a:t>
            </a:r>
            <a:endParaRPr lang="zh-CN" altLang="en-US" sz="20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620" y="1441450"/>
            <a:ext cx="8595995" cy="540702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30175" y="217805"/>
            <a:ext cx="8710295" cy="436245"/>
            <a:chOff x="400" y="329"/>
            <a:chExt cx="13717" cy="687"/>
          </a:xfrm>
        </p:grpSpPr>
        <p:sp>
          <p:nvSpPr>
            <p:cNvPr id="4" name="矩形 3"/>
            <p:cNvSpPr/>
            <p:nvPr/>
          </p:nvSpPr>
          <p:spPr>
            <a:xfrm rot="2700000">
              <a:off x="400" y="417"/>
              <a:ext cx="567" cy="567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 rot="2700000">
              <a:off x="843" y="539"/>
              <a:ext cx="457" cy="457"/>
            </a:xfrm>
            <a:prstGeom prst="rect">
              <a:avLst/>
            </a:prstGeom>
            <a:solidFill>
              <a:schemeClr val="tx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66CCFF"/>
                    </a:gs>
                    <a:gs pos="52000">
                      <a:schemeClr val="bg1"/>
                    </a:gs>
                    <a:gs pos="100000">
                      <a:srgbClr val="0070C0"/>
                    </a:gs>
                  </a:gsLst>
                  <a:lin ang="0" scaled="1"/>
                </a:gradFill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1413" y="958"/>
              <a:ext cx="12704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10"/>
            <p:cNvSpPr txBox="1">
              <a:spLocks noChangeArrowheads="1"/>
            </p:cNvSpPr>
            <p:nvPr/>
          </p:nvSpPr>
          <p:spPr bwMode="auto">
            <a:xfrm>
              <a:off x="1530" y="329"/>
              <a:ext cx="12587" cy="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85" rIns="68571" bIns="34285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功能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：个人学术中心【第三步】</a:t>
              </a:r>
              <a:endPara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018665" y="829945"/>
            <a:ext cx="815467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/>
              <a:t>在个人学术中心即可查看到所收藏的文献</a:t>
            </a:r>
            <a:r>
              <a:rPr lang="en-US" altLang="zh-CN" sz="2000"/>
              <a:t>/</a:t>
            </a:r>
            <a:r>
              <a:rPr lang="zh-CN" altLang="en-US" sz="2000"/>
              <a:t>期刊，并可通过多种方式查询</a:t>
            </a:r>
            <a:endParaRPr lang="zh-CN" altLang="en-US" sz="20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09253" y="1556733"/>
            <a:ext cx="9789458" cy="2136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6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如有疑问，欢迎咨询图书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馆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读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者服务部学科服务组，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联系人：张老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师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56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联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系电话：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87388051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18166586382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3793" y="939540"/>
            <a:ext cx="10305826" cy="3485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00"/>
              </a:lnSpc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经纶统一检索平台简介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ts val="5500"/>
              </a:lnSpc>
            </a:pPr>
            <a:r>
              <a:rPr lang="zh-CN" altLang="en-US" sz="2000" b="1" dirty="0" smtClean="0">
                <a:latin typeface="楷体_GB2312" pitchFamily="49" charset="-122"/>
                <a:ea typeface="楷体_GB2312" pitchFamily="49" charset="-122"/>
              </a:rPr>
              <a:t>    整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合全球中外学术文献，覆盖多种文献类型。通过数据挖掘，知识关联为读者带来独一无二的发现体验。只需使用统一检索框，即可快速检索发现图书馆的各种纸本、电子文献数据、全球专业学术文献及免费优质学术资源。提供来自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5,000+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內容供应商的数亿中外文献记录，其中外文资源超过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10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亿条。为读者乐享知识探索。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grpSp>
        <p:nvGrpSpPr>
          <p:cNvPr id="7" name="组合 6"/>
          <p:cNvGrpSpPr/>
          <p:nvPr/>
        </p:nvGrpSpPr>
        <p:grpSpPr>
          <a:xfrm>
            <a:off x="130175" y="217805"/>
            <a:ext cx="8698230" cy="621030"/>
            <a:chOff x="400" y="329"/>
            <a:chExt cx="13698" cy="978"/>
          </a:xfrm>
        </p:grpSpPr>
        <p:sp>
          <p:nvSpPr>
            <p:cNvPr id="3" name="矩形 2"/>
            <p:cNvSpPr/>
            <p:nvPr/>
          </p:nvSpPr>
          <p:spPr>
            <a:xfrm rot="2700000">
              <a:off x="400" y="417"/>
              <a:ext cx="567" cy="567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 rot="2700000">
              <a:off x="843" y="539"/>
              <a:ext cx="457" cy="457"/>
            </a:xfrm>
            <a:prstGeom prst="rect">
              <a:avLst/>
            </a:prstGeom>
            <a:solidFill>
              <a:schemeClr val="tx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66CCFF"/>
                    </a:gs>
                    <a:gs pos="52000">
                      <a:schemeClr val="bg1"/>
                    </a:gs>
                    <a:gs pos="100000">
                      <a:srgbClr val="0070C0"/>
                    </a:gs>
                  </a:gsLst>
                  <a:lin ang="0" scaled="1"/>
                </a:gradFill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1394" y="1307"/>
              <a:ext cx="12704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10"/>
            <p:cNvSpPr txBox="1">
              <a:spLocks noChangeArrowheads="1"/>
            </p:cNvSpPr>
            <p:nvPr/>
          </p:nvSpPr>
          <p:spPr bwMode="auto">
            <a:xfrm>
              <a:off x="1530" y="329"/>
              <a:ext cx="11352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85" rIns="68571" bIns="34285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sz="3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目录</a:t>
              </a:r>
              <a:endParaRPr 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5150" y="1694180"/>
            <a:ext cx="5861050" cy="3277235"/>
            <a:chOff x="1757" y="2177"/>
            <a:chExt cx="9230" cy="5161"/>
          </a:xfrm>
        </p:grpSpPr>
        <p:grpSp>
          <p:nvGrpSpPr>
            <p:cNvPr id="4" name="组合 22"/>
            <p:cNvGrpSpPr/>
            <p:nvPr/>
          </p:nvGrpSpPr>
          <p:grpSpPr>
            <a:xfrm>
              <a:off x="1757" y="2177"/>
              <a:ext cx="6825" cy="5161"/>
              <a:chOff x="611560" y="1735977"/>
              <a:chExt cx="5256584" cy="3277199"/>
            </a:xfrm>
          </p:grpSpPr>
          <p:cxnSp>
            <p:nvCxnSpPr>
              <p:cNvPr id="31" name="直接连接符 30"/>
              <p:cNvCxnSpPr/>
              <p:nvPr/>
            </p:nvCxnSpPr>
            <p:spPr>
              <a:xfrm>
                <a:off x="611560" y="1735977"/>
                <a:ext cx="4968552" cy="0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611560" y="2555277"/>
                <a:ext cx="4392488" cy="0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611560" y="3374577"/>
                <a:ext cx="4248472" cy="0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611560" y="4193877"/>
                <a:ext cx="4464496" cy="0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>
                <a:off x="611560" y="5013176"/>
                <a:ext cx="5256584" cy="0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Rectangle 11"/>
            <p:cNvSpPr>
              <a:spLocks noChangeArrowheads="1"/>
            </p:cNvSpPr>
            <p:nvPr/>
          </p:nvSpPr>
          <p:spPr bwMode="gray">
            <a:xfrm>
              <a:off x="2912" y="2384"/>
              <a:ext cx="5876" cy="8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0" tIns="45710" rIns="91420" bIns="45710">
              <a:spAutoFit/>
            </a:bodyPr>
            <a:lstStyle/>
            <a:p>
              <a:r>
                <a:rPr lang="zh-CN" altLang="en-US" sz="30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平台使用步骤</a:t>
              </a:r>
              <a:endParaRPr lang="en-US" altLang="zh-CN" sz="3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Rectangle 11"/>
            <p:cNvSpPr>
              <a:spLocks noChangeArrowheads="1"/>
            </p:cNvSpPr>
            <p:nvPr/>
          </p:nvSpPr>
          <p:spPr bwMode="gray">
            <a:xfrm>
              <a:off x="2912" y="3681"/>
              <a:ext cx="8075" cy="8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0" tIns="45710" rIns="91420" bIns="45710">
              <a:spAutoFit/>
            </a:bodyPr>
            <a:lstStyle/>
            <a:p>
              <a:r>
                <a:rPr lang="zh-CN" altLang="en-US" sz="30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个人专属漫游帐号申请流程</a:t>
              </a:r>
              <a:endParaRPr lang="zh-CN" altLang="en-US" sz="3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Rectangle 11"/>
            <p:cNvSpPr>
              <a:spLocks noChangeArrowheads="1"/>
            </p:cNvSpPr>
            <p:nvPr/>
          </p:nvSpPr>
          <p:spPr bwMode="gray">
            <a:xfrm>
              <a:off x="2912" y="4992"/>
              <a:ext cx="7667" cy="8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0" tIns="45710" rIns="91420" bIns="45710">
              <a:spAutoFit/>
            </a:bodyPr>
            <a:lstStyle/>
            <a:p>
              <a:r>
                <a:rPr lang="zh-CN" altLang="en-US" sz="30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中外文核心期刊分类查找</a:t>
              </a:r>
              <a:endParaRPr lang="zh-CN" altLang="en-US" sz="3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Rectangle 11"/>
            <p:cNvSpPr>
              <a:spLocks noChangeArrowheads="1"/>
            </p:cNvSpPr>
            <p:nvPr/>
          </p:nvSpPr>
          <p:spPr bwMode="gray">
            <a:xfrm>
              <a:off x="2912" y="6239"/>
              <a:ext cx="8074" cy="8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0" tIns="45710" rIns="91420" bIns="45710">
              <a:spAutoFit/>
            </a:bodyPr>
            <a:lstStyle/>
            <a:p>
              <a:r>
                <a:rPr lang="zh-CN" altLang="en-US" sz="3000" b="1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个人学术中心</a:t>
              </a:r>
              <a:endParaRPr lang="zh-CN" altLang="en-US" sz="3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8" name="组合 15"/>
            <p:cNvGrpSpPr/>
            <p:nvPr/>
          </p:nvGrpSpPr>
          <p:grpSpPr>
            <a:xfrm>
              <a:off x="1757" y="2217"/>
              <a:ext cx="1006" cy="1219"/>
              <a:chOff x="622077" y="1100038"/>
              <a:chExt cx="638591" cy="773822"/>
            </a:xfrm>
          </p:grpSpPr>
          <p:sp>
            <p:nvSpPr>
              <p:cNvPr id="94" name="矩形 2"/>
              <p:cNvSpPr/>
              <p:nvPr/>
            </p:nvSpPr>
            <p:spPr>
              <a:xfrm rot="5400000">
                <a:off x="554462" y="1167653"/>
                <a:ext cx="773822" cy="638591"/>
              </a:xfrm>
              <a:custGeom>
                <a:avLst/>
                <a:gdLst/>
                <a:ahLst/>
                <a:cxnLst/>
                <a:rect l="l" t="t" r="r" b="b"/>
                <a:pathLst>
                  <a:path w="811496" h="669681">
                    <a:moveTo>
                      <a:pt x="1" y="405747"/>
                    </a:moveTo>
                    <a:lnTo>
                      <a:pt x="405749" y="0"/>
                    </a:lnTo>
                    <a:lnTo>
                      <a:pt x="811495" y="405747"/>
                    </a:lnTo>
                    <a:close/>
                    <a:moveTo>
                      <a:pt x="0" y="669681"/>
                    </a:moveTo>
                    <a:lnTo>
                      <a:pt x="0" y="405748"/>
                    </a:lnTo>
                    <a:lnTo>
                      <a:pt x="811496" y="405748"/>
                    </a:lnTo>
                    <a:lnTo>
                      <a:pt x="811496" y="66968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52438" y="1142485"/>
                <a:ext cx="4700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dirty="0" smtClean="0">
                    <a:solidFill>
                      <a:schemeClr val="bg1"/>
                    </a:solidFill>
                    <a:latin typeface="Swiss911 XCm BT" pitchFamily="34" charset="0"/>
                  </a:rPr>
                  <a:t>1</a:t>
                </a:r>
                <a:endParaRPr lang="zh-CN" altLang="en-US" sz="4000" dirty="0">
                  <a:solidFill>
                    <a:schemeClr val="bg1"/>
                  </a:solidFill>
                  <a:latin typeface="Swiss911 XCm BT" pitchFamily="34" charset="0"/>
                </a:endParaRPr>
              </a:p>
            </p:txBody>
          </p:sp>
        </p:grpSp>
        <p:grpSp>
          <p:nvGrpSpPr>
            <p:cNvPr id="19" name="组合 96"/>
            <p:cNvGrpSpPr/>
            <p:nvPr/>
          </p:nvGrpSpPr>
          <p:grpSpPr>
            <a:xfrm>
              <a:off x="1757" y="3506"/>
              <a:ext cx="1006" cy="1219"/>
              <a:chOff x="622077" y="1100038"/>
              <a:chExt cx="638591" cy="773822"/>
            </a:xfrm>
          </p:grpSpPr>
          <p:sp>
            <p:nvSpPr>
              <p:cNvPr id="98" name="矩形 2"/>
              <p:cNvSpPr/>
              <p:nvPr/>
            </p:nvSpPr>
            <p:spPr>
              <a:xfrm rot="5400000">
                <a:off x="554462" y="1167653"/>
                <a:ext cx="773822" cy="638591"/>
              </a:xfrm>
              <a:custGeom>
                <a:avLst/>
                <a:gdLst/>
                <a:ahLst/>
                <a:cxnLst/>
                <a:rect l="l" t="t" r="r" b="b"/>
                <a:pathLst>
                  <a:path w="811496" h="669681">
                    <a:moveTo>
                      <a:pt x="1" y="405747"/>
                    </a:moveTo>
                    <a:lnTo>
                      <a:pt x="405749" y="0"/>
                    </a:lnTo>
                    <a:lnTo>
                      <a:pt x="811495" y="405747"/>
                    </a:lnTo>
                    <a:close/>
                    <a:moveTo>
                      <a:pt x="0" y="669681"/>
                    </a:moveTo>
                    <a:lnTo>
                      <a:pt x="0" y="405748"/>
                    </a:lnTo>
                    <a:lnTo>
                      <a:pt x="811496" y="405748"/>
                    </a:lnTo>
                    <a:lnTo>
                      <a:pt x="811496" y="66968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52438" y="1142485"/>
                <a:ext cx="4700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dirty="0" smtClean="0">
                    <a:solidFill>
                      <a:schemeClr val="bg1"/>
                    </a:solidFill>
                    <a:latin typeface="Swiss911 XCm BT" pitchFamily="34" charset="0"/>
                  </a:rPr>
                  <a:t>2</a:t>
                </a:r>
                <a:endParaRPr lang="zh-CN" altLang="en-US" sz="4000" dirty="0">
                  <a:solidFill>
                    <a:schemeClr val="bg1"/>
                  </a:solidFill>
                  <a:latin typeface="Swiss911 XCm BT" pitchFamily="34" charset="0"/>
                </a:endParaRPr>
              </a:p>
            </p:txBody>
          </p:sp>
        </p:grpSp>
        <p:grpSp>
          <p:nvGrpSpPr>
            <p:cNvPr id="20" name="组合 99"/>
            <p:cNvGrpSpPr/>
            <p:nvPr/>
          </p:nvGrpSpPr>
          <p:grpSpPr>
            <a:xfrm>
              <a:off x="1757" y="4789"/>
              <a:ext cx="1006" cy="1219"/>
              <a:chOff x="622077" y="1100038"/>
              <a:chExt cx="638591" cy="773822"/>
            </a:xfrm>
          </p:grpSpPr>
          <p:sp>
            <p:nvSpPr>
              <p:cNvPr id="101" name="矩形 2"/>
              <p:cNvSpPr/>
              <p:nvPr/>
            </p:nvSpPr>
            <p:spPr>
              <a:xfrm rot="5400000">
                <a:off x="554462" y="1167653"/>
                <a:ext cx="773822" cy="638591"/>
              </a:xfrm>
              <a:custGeom>
                <a:avLst/>
                <a:gdLst/>
                <a:ahLst/>
                <a:cxnLst/>
                <a:rect l="l" t="t" r="r" b="b"/>
                <a:pathLst>
                  <a:path w="811496" h="669681">
                    <a:moveTo>
                      <a:pt x="1" y="405747"/>
                    </a:moveTo>
                    <a:lnTo>
                      <a:pt x="405749" y="0"/>
                    </a:lnTo>
                    <a:lnTo>
                      <a:pt x="811495" y="405747"/>
                    </a:lnTo>
                    <a:close/>
                    <a:moveTo>
                      <a:pt x="0" y="669681"/>
                    </a:moveTo>
                    <a:lnTo>
                      <a:pt x="0" y="405748"/>
                    </a:lnTo>
                    <a:lnTo>
                      <a:pt x="811496" y="405748"/>
                    </a:lnTo>
                    <a:lnTo>
                      <a:pt x="811496" y="66968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652438" y="1142485"/>
                <a:ext cx="4700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dirty="0" smtClean="0">
                    <a:solidFill>
                      <a:schemeClr val="bg1"/>
                    </a:solidFill>
                    <a:latin typeface="Swiss911 XCm BT" pitchFamily="34" charset="0"/>
                  </a:rPr>
                  <a:t>3</a:t>
                </a:r>
                <a:endParaRPr lang="zh-CN" altLang="en-US" sz="4000" dirty="0">
                  <a:solidFill>
                    <a:schemeClr val="bg1"/>
                  </a:solidFill>
                  <a:latin typeface="Swiss911 XCm BT" pitchFamily="34" charset="0"/>
                </a:endParaRPr>
              </a:p>
            </p:txBody>
          </p:sp>
        </p:grpSp>
        <p:grpSp>
          <p:nvGrpSpPr>
            <p:cNvPr id="22" name="组合 102"/>
            <p:cNvGrpSpPr/>
            <p:nvPr/>
          </p:nvGrpSpPr>
          <p:grpSpPr>
            <a:xfrm>
              <a:off x="1757" y="6083"/>
              <a:ext cx="1006" cy="1219"/>
              <a:chOff x="622077" y="1100038"/>
              <a:chExt cx="638591" cy="773822"/>
            </a:xfrm>
          </p:grpSpPr>
          <p:sp>
            <p:nvSpPr>
              <p:cNvPr id="104" name="矩形 2"/>
              <p:cNvSpPr/>
              <p:nvPr/>
            </p:nvSpPr>
            <p:spPr>
              <a:xfrm rot="5400000">
                <a:off x="554462" y="1167653"/>
                <a:ext cx="773822" cy="638591"/>
              </a:xfrm>
              <a:custGeom>
                <a:avLst/>
                <a:gdLst/>
                <a:ahLst/>
                <a:cxnLst/>
                <a:rect l="l" t="t" r="r" b="b"/>
                <a:pathLst>
                  <a:path w="811496" h="669681">
                    <a:moveTo>
                      <a:pt x="1" y="405747"/>
                    </a:moveTo>
                    <a:lnTo>
                      <a:pt x="405749" y="0"/>
                    </a:lnTo>
                    <a:lnTo>
                      <a:pt x="811495" y="405747"/>
                    </a:lnTo>
                    <a:close/>
                    <a:moveTo>
                      <a:pt x="0" y="669681"/>
                    </a:moveTo>
                    <a:lnTo>
                      <a:pt x="0" y="405748"/>
                    </a:lnTo>
                    <a:lnTo>
                      <a:pt x="811496" y="405748"/>
                    </a:lnTo>
                    <a:lnTo>
                      <a:pt x="811496" y="66968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652438" y="1142485"/>
                <a:ext cx="4700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dirty="0" smtClean="0">
                    <a:solidFill>
                      <a:schemeClr val="bg1"/>
                    </a:solidFill>
                    <a:latin typeface="Swiss911 XCm BT" pitchFamily="34" charset="0"/>
                  </a:rPr>
                  <a:t>4</a:t>
                </a:r>
                <a:endParaRPr lang="zh-CN" altLang="en-US" sz="4000" dirty="0">
                  <a:solidFill>
                    <a:schemeClr val="bg1"/>
                  </a:solidFill>
                  <a:latin typeface="Swiss911 XCm BT" pitchFamily="34" charset="0"/>
                </a:endParaRPr>
              </a:p>
            </p:txBody>
          </p:sp>
        </p:grpSp>
      </p:grpSp>
      <p:grpSp>
        <p:nvGrpSpPr>
          <p:cNvPr id="6" name="组合 4"/>
          <p:cNvGrpSpPr/>
          <p:nvPr/>
        </p:nvGrpSpPr>
        <p:grpSpPr>
          <a:xfrm>
            <a:off x="6639050" y="1405023"/>
            <a:ext cx="3744416" cy="3744416"/>
            <a:chOff x="3851920" y="836712"/>
            <a:chExt cx="3744416" cy="3744416"/>
          </a:xfrm>
        </p:grpSpPr>
        <p:sp>
          <p:nvSpPr>
            <p:cNvPr id="9" name="椭圆 8"/>
            <p:cNvSpPr/>
            <p:nvPr/>
          </p:nvSpPr>
          <p:spPr>
            <a:xfrm>
              <a:off x="3851920" y="836712"/>
              <a:ext cx="3744416" cy="3744416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7"/>
            <p:cNvGrpSpPr/>
            <p:nvPr/>
          </p:nvGrpSpPr>
          <p:grpSpPr>
            <a:xfrm>
              <a:off x="4004500" y="989292"/>
              <a:ext cx="3439257" cy="3439257"/>
              <a:chOff x="2758018" y="1768555"/>
              <a:chExt cx="3439257" cy="3439257"/>
            </a:xfrm>
            <a:effectLst>
              <a:outerShdw blurRad="25400" sx="101000" sy="101000" algn="ctr" rotWithShape="0">
                <a:schemeClr val="accent1">
                  <a:lumMod val="50000"/>
                  <a:alpha val="21000"/>
                </a:schemeClr>
              </a:outerShdw>
            </a:effectLst>
          </p:grpSpPr>
          <p:sp>
            <p:nvSpPr>
              <p:cNvPr id="11" name="任意多边形 10"/>
              <p:cNvSpPr/>
              <p:nvPr/>
            </p:nvSpPr>
            <p:spPr>
              <a:xfrm>
                <a:off x="2783515" y="1768555"/>
                <a:ext cx="3413760" cy="3413760"/>
              </a:xfrm>
              <a:custGeom>
                <a:avLst/>
                <a:gdLst>
                  <a:gd name="connsiteX0" fmla="*/ 1706880 w 3413760"/>
                  <a:gd name="connsiteY0" fmla="*/ 0 h 3413760"/>
                  <a:gd name="connsiteX1" fmla="*/ 3413760 w 3413760"/>
                  <a:gd name="connsiteY1" fmla="*/ 1706880 h 3413760"/>
                  <a:gd name="connsiteX2" fmla="*/ 1706880 w 3413760"/>
                  <a:gd name="connsiteY2" fmla="*/ 1706880 h 3413760"/>
                  <a:gd name="connsiteX3" fmla="*/ 1706880 w 3413760"/>
                  <a:gd name="connsiteY3" fmla="*/ 0 h 341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13760" h="3413760">
                    <a:moveTo>
                      <a:pt x="1706880" y="0"/>
                    </a:moveTo>
                    <a:cubicBezTo>
                      <a:pt x="2649564" y="0"/>
                      <a:pt x="3413760" y="764196"/>
                      <a:pt x="3413760" y="1706880"/>
                    </a:cubicBezTo>
                    <a:lnTo>
                      <a:pt x="1706880" y="1706880"/>
                    </a:lnTo>
                    <a:lnTo>
                      <a:pt x="1706880" y="0"/>
                    </a:lnTo>
                    <a:close/>
                  </a:path>
                </a:pathLst>
              </a:cu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18706" r="-38348"/>
                </a:stretch>
              </a:blip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96695" tIns="682345" rIns="458825" bIns="1817016" numCol="1" spcCol="1270" anchor="ctr" anchorCtr="0">
                <a:noAutofit/>
              </a:bodyPr>
              <a:lstStyle/>
              <a:p>
                <a:pPr algn="ctr" defTabSz="177736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4000" dirty="0"/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>
                <a:off x="2781464" y="1794052"/>
                <a:ext cx="3413760" cy="3413760"/>
              </a:xfrm>
              <a:custGeom>
                <a:avLst/>
                <a:gdLst>
                  <a:gd name="connsiteX0" fmla="*/ 3413760 w 3413760"/>
                  <a:gd name="connsiteY0" fmla="*/ 1706880 h 3413760"/>
                  <a:gd name="connsiteX1" fmla="*/ 1706880 w 3413760"/>
                  <a:gd name="connsiteY1" fmla="*/ 3413760 h 3413760"/>
                  <a:gd name="connsiteX2" fmla="*/ 1706880 w 3413760"/>
                  <a:gd name="connsiteY2" fmla="*/ 1706880 h 3413760"/>
                  <a:gd name="connsiteX3" fmla="*/ 3413760 w 3413760"/>
                  <a:gd name="connsiteY3" fmla="*/ 1706880 h 341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13760" h="3413760">
                    <a:moveTo>
                      <a:pt x="3413760" y="1706880"/>
                    </a:moveTo>
                    <a:cubicBezTo>
                      <a:pt x="3413760" y="2649564"/>
                      <a:pt x="2649564" y="3413760"/>
                      <a:pt x="1706880" y="3413760"/>
                    </a:cubicBezTo>
                    <a:lnTo>
                      <a:pt x="1706880" y="1706880"/>
                    </a:lnTo>
                    <a:lnTo>
                      <a:pt x="3413760" y="1706880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49120" tIns="1849120" rIns="467360" bIns="711201" numCol="1" spcCol="1270" anchor="ctr" anchorCtr="0">
                <a:noAutofit/>
              </a:bodyPr>
              <a:lstStyle/>
              <a:p>
                <a:pPr algn="ctr" defTabSz="284416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6400" dirty="0"/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2758018" y="1794052"/>
                <a:ext cx="3413760" cy="3413760"/>
              </a:xfrm>
              <a:custGeom>
                <a:avLst/>
                <a:gdLst>
                  <a:gd name="connsiteX0" fmla="*/ 1706880 w 3413760"/>
                  <a:gd name="connsiteY0" fmla="*/ 3413760 h 3413760"/>
                  <a:gd name="connsiteX1" fmla="*/ 0 w 3413760"/>
                  <a:gd name="connsiteY1" fmla="*/ 1706880 h 3413760"/>
                  <a:gd name="connsiteX2" fmla="*/ 1706880 w 3413760"/>
                  <a:gd name="connsiteY2" fmla="*/ 1706880 h 3413760"/>
                  <a:gd name="connsiteX3" fmla="*/ 1706880 w 3413760"/>
                  <a:gd name="connsiteY3" fmla="*/ 3413760 h 341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13760" h="3413760">
                    <a:moveTo>
                      <a:pt x="1706880" y="3413760"/>
                    </a:moveTo>
                    <a:cubicBezTo>
                      <a:pt x="764196" y="3413760"/>
                      <a:pt x="0" y="2649564"/>
                      <a:pt x="0" y="1706880"/>
                    </a:cubicBezTo>
                    <a:lnTo>
                      <a:pt x="1706880" y="1706880"/>
                    </a:lnTo>
                    <a:lnTo>
                      <a:pt x="1706880" y="3413760"/>
                    </a:lnTo>
                    <a:close/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6594" r="-51186"/>
                </a:stretch>
              </a:blip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6880" tIns="1818640" rIns="1818640" bIns="680721" numCol="1" spcCol="1270" anchor="ctr" anchorCtr="0">
                <a:noAutofit/>
              </a:bodyPr>
              <a:lstStyle/>
              <a:p>
                <a:pPr algn="ctr" defTabSz="177736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4000" dirty="0"/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>
                <a:off x="2758018" y="1770606"/>
                <a:ext cx="3413760" cy="3413760"/>
              </a:xfrm>
              <a:custGeom>
                <a:avLst/>
                <a:gdLst>
                  <a:gd name="connsiteX0" fmla="*/ 0 w 3413760"/>
                  <a:gd name="connsiteY0" fmla="*/ 1706880 h 3413760"/>
                  <a:gd name="connsiteX1" fmla="*/ 1706880 w 3413760"/>
                  <a:gd name="connsiteY1" fmla="*/ 0 h 3413760"/>
                  <a:gd name="connsiteX2" fmla="*/ 1706880 w 3413760"/>
                  <a:gd name="connsiteY2" fmla="*/ 1706880 h 3413760"/>
                  <a:gd name="connsiteX3" fmla="*/ 0 w 3413760"/>
                  <a:gd name="connsiteY3" fmla="*/ 1706880 h 341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13760" h="3413760">
                    <a:moveTo>
                      <a:pt x="0" y="1706880"/>
                    </a:moveTo>
                    <a:cubicBezTo>
                      <a:pt x="0" y="764196"/>
                      <a:pt x="764196" y="0"/>
                      <a:pt x="1706880" y="0"/>
                    </a:cubicBezTo>
                    <a:lnTo>
                      <a:pt x="1706880" y="1706880"/>
                    </a:lnTo>
                    <a:lnTo>
                      <a:pt x="0" y="1706880"/>
                    </a:ln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114170" r="-63336"/>
                </a:stretch>
              </a:blip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6880" tIns="680720" rIns="1818640" bIns="1818641" numCol="1" spcCol="1270" anchor="ctr" anchorCtr="0">
                <a:noAutofit/>
              </a:bodyPr>
              <a:lstStyle/>
              <a:p>
                <a:pPr algn="ctr" defTabSz="177736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4000" dirty="0"/>
              </a:p>
            </p:txBody>
          </p:sp>
        </p:grpSp>
      </p:grp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12" name="文本框 11"/>
          <p:cNvSpPr txBox="1"/>
          <p:nvPr/>
        </p:nvSpPr>
        <p:spPr>
          <a:xfrm>
            <a:off x="2685415" y="2448560"/>
            <a:ext cx="68218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charset="0"/>
              <a:buChar char="p"/>
            </a:pPr>
            <a:r>
              <a:rPr lang="zh-CN" altLang="en-US" sz="7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平台使用步奏</a:t>
            </a:r>
            <a:endParaRPr lang="zh-CN" altLang="en-US" sz="7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grpSp>
        <p:nvGrpSpPr>
          <p:cNvPr id="7" name="组合 6"/>
          <p:cNvGrpSpPr/>
          <p:nvPr/>
        </p:nvGrpSpPr>
        <p:grpSpPr>
          <a:xfrm>
            <a:off x="130175" y="217805"/>
            <a:ext cx="8710295" cy="436245"/>
            <a:chOff x="400" y="329"/>
            <a:chExt cx="13717" cy="687"/>
          </a:xfrm>
        </p:grpSpPr>
        <p:sp>
          <p:nvSpPr>
            <p:cNvPr id="4" name="矩形 3"/>
            <p:cNvSpPr/>
            <p:nvPr/>
          </p:nvSpPr>
          <p:spPr>
            <a:xfrm rot="2700000">
              <a:off x="400" y="417"/>
              <a:ext cx="567" cy="567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 rot="2700000">
              <a:off x="843" y="539"/>
              <a:ext cx="457" cy="457"/>
            </a:xfrm>
            <a:prstGeom prst="rect">
              <a:avLst/>
            </a:prstGeom>
            <a:solidFill>
              <a:schemeClr val="tx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66CCFF"/>
                    </a:gs>
                    <a:gs pos="52000">
                      <a:schemeClr val="bg1"/>
                    </a:gs>
                    <a:gs pos="100000">
                      <a:srgbClr val="0070C0"/>
                    </a:gs>
                  </a:gsLst>
                  <a:lin ang="0" scaled="1"/>
                </a:gradFill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1413" y="958"/>
              <a:ext cx="12704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10"/>
            <p:cNvSpPr txBox="1">
              <a:spLocks noChangeArrowheads="1"/>
            </p:cNvSpPr>
            <p:nvPr/>
          </p:nvSpPr>
          <p:spPr bwMode="auto">
            <a:xfrm>
              <a:off x="1530" y="329"/>
              <a:ext cx="12587" cy="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85" rIns="68571" bIns="34285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第一步：进入平台</a:t>
              </a:r>
              <a:endPara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44525" y="1063625"/>
            <a:ext cx="977836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打开方式①：重庆机电职业技术大学图书馆首页，在一筐式检索里面随意检索内容进入本平台。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>
                <a:sym typeface="+mn-ea"/>
              </a:rPr>
              <a:t>②学校</a:t>
            </a:r>
            <a:r>
              <a:rPr lang="en-US" altLang="zh-CN" sz="2000">
                <a:sym typeface="+mn-ea"/>
              </a:rPr>
              <a:t>IP</a:t>
            </a:r>
            <a:r>
              <a:rPr lang="zh-CN" altLang="en-US" sz="2000">
                <a:sym typeface="+mn-ea"/>
              </a:rPr>
              <a:t>范围内登录链接：http://k.vipslib.com</a:t>
            </a:r>
            <a:endParaRPr lang="zh-CN" altLang="en-US" sz="2000"/>
          </a:p>
          <a:p>
            <a:endParaRPr lang="zh-CN" altLang="en-US" sz="2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25" y="2493010"/>
            <a:ext cx="9608185" cy="240538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grpSp>
        <p:nvGrpSpPr>
          <p:cNvPr id="7" name="组合 6"/>
          <p:cNvGrpSpPr/>
          <p:nvPr/>
        </p:nvGrpSpPr>
        <p:grpSpPr>
          <a:xfrm>
            <a:off x="130175" y="217805"/>
            <a:ext cx="8710295" cy="436245"/>
            <a:chOff x="400" y="329"/>
            <a:chExt cx="13717" cy="687"/>
          </a:xfrm>
        </p:grpSpPr>
        <p:sp>
          <p:nvSpPr>
            <p:cNvPr id="3" name="矩形 2"/>
            <p:cNvSpPr/>
            <p:nvPr/>
          </p:nvSpPr>
          <p:spPr>
            <a:xfrm rot="2700000">
              <a:off x="400" y="417"/>
              <a:ext cx="567" cy="567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 rot="2700000">
              <a:off x="843" y="539"/>
              <a:ext cx="457" cy="457"/>
            </a:xfrm>
            <a:prstGeom prst="rect">
              <a:avLst/>
            </a:prstGeom>
            <a:solidFill>
              <a:schemeClr val="tx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66CCFF"/>
                    </a:gs>
                    <a:gs pos="52000">
                      <a:schemeClr val="bg1"/>
                    </a:gs>
                    <a:gs pos="100000">
                      <a:srgbClr val="0070C0"/>
                    </a:gs>
                  </a:gsLst>
                  <a:lin ang="0" scaled="1"/>
                </a:gradFill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1413" y="958"/>
              <a:ext cx="12704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10"/>
            <p:cNvSpPr txBox="1">
              <a:spLocks noChangeArrowheads="1"/>
            </p:cNvSpPr>
            <p:nvPr/>
          </p:nvSpPr>
          <p:spPr bwMode="auto">
            <a:xfrm>
              <a:off x="1530" y="329"/>
              <a:ext cx="12587" cy="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85" rIns="68571" bIns="34285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第二步：中外文资源一站式搜索</a:t>
              </a:r>
              <a:endParaRPr 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610870" y="3198495"/>
            <a:ext cx="5211445" cy="2707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ts val="3000"/>
              </a:lnSpc>
              <a:buFont typeface="Wingdings" panose="05000000000000000000" charset="0"/>
              <a:buNone/>
            </a:pPr>
            <a:r>
              <a:rPr lang="zh-CN" altLang="en-US" sz="2000"/>
              <a:t>资源量</a:t>
            </a:r>
            <a:r>
              <a:rPr lang="zh-CN" altLang="en-US"/>
              <a:t>：</a:t>
            </a:r>
            <a:endParaRPr lang="en-US" altLang="zh-CN"/>
          </a:p>
          <a:p>
            <a:pPr marL="285750" indent="0" fontAlgn="auto">
              <a:lnSpc>
                <a:spcPts val="3000"/>
              </a:lnSpc>
              <a:buFont typeface="Wingdings" panose="05000000000000000000" charset="0"/>
              <a:buChar char="l"/>
            </a:pPr>
            <a:r>
              <a:rPr lang="en-US" altLang="zh-CN" sz="2000"/>
              <a:t>300+     </a:t>
            </a:r>
            <a:r>
              <a:rPr lang="zh-CN" altLang="en-US" sz="2000"/>
              <a:t>中外文学术数据库</a:t>
            </a:r>
            <a:endParaRPr lang="zh-CN" altLang="en-US" sz="2000"/>
          </a:p>
          <a:p>
            <a:pPr marL="285750" indent="0" fontAlgn="auto">
              <a:lnSpc>
                <a:spcPts val="3000"/>
              </a:lnSpc>
              <a:buFont typeface="Wingdings" panose="05000000000000000000" charset="0"/>
              <a:buChar char="l"/>
            </a:pPr>
            <a:r>
              <a:rPr lang="en-US" altLang="zh-CN" sz="2000"/>
              <a:t>100+     </a:t>
            </a:r>
            <a:r>
              <a:rPr lang="zh-CN" altLang="en-US" sz="2000"/>
              <a:t>特色资源共享专题库</a:t>
            </a:r>
            <a:endParaRPr lang="zh-CN" altLang="en-US" sz="2000"/>
          </a:p>
          <a:p>
            <a:pPr marL="285750" indent="0" fontAlgn="auto">
              <a:lnSpc>
                <a:spcPts val="3000"/>
              </a:lnSpc>
              <a:buFont typeface="Wingdings" panose="05000000000000000000" charset="0"/>
              <a:buChar char="l"/>
            </a:pPr>
            <a:r>
              <a:rPr lang="en-US" altLang="zh-CN" sz="2000"/>
              <a:t>5000</a:t>
            </a:r>
            <a:r>
              <a:rPr lang="zh-CN" altLang="en-US" sz="2000"/>
              <a:t>万</a:t>
            </a:r>
            <a:r>
              <a:rPr lang="en-US" altLang="zh-CN" sz="2000"/>
              <a:t>+  </a:t>
            </a:r>
            <a:r>
              <a:rPr lang="zh-CN" altLang="en-US" sz="2000"/>
              <a:t>主流开源</a:t>
            </a:r>
            <a:r>
              <a:rPr lang="en-US" altLang="zh-CN" sz="2000"/>
              <a:t>OA</a:t>
            </a:r>
            <a:r>
              <a:rPr lang="zh-CN" altLang="en-US" sz="2000"/>
              <a:t>学术内容</a:t>
            </a:r>
            <a:endParaRPr lang="zh-CN" altLang="en-US" sz="2000"/>
          </a:p>
          <a:p>
            <a:pPr marL="285750" indent="0" fontAlgn="auto">
              <a:lnSpc>
                <a:spcPts val="3000"/>
              </a:lnSpc>
              <a:buFont typeface="Wingdings" panose="05000000000000000000" charset="0"/>
              <a:buChar char="l"/>
            </a:pPr>
            <a:r>
              <a:rPr lang="en-US" altLang="zh-CN" sz="2000"/>
              <a:t>10</a:t>
            </a:r>
            <a:r>
              <a:rPr lang="zh-CN" altLang="en-US" sz="2000"/>
              <a:t>亿</a:t>
            </a:r>
            <a:r>
              <a:rPr lang="en-US" altLang="zh-CN" sz="2000"/>
              <a:t>+    </a:t>
            </a:r>
            <a:r>
              <a:rPr lang="zh-CN" altLang="en-US" sz="2000"/>
              <a:t>文献数据检索发现</a:t>
            </a:r>
            <a:endParaRPr lang="zh-CN" altLang="en-US" sz="2000"/>
          </a:p>
          <a:p>
            <a:pPr marL="285750" indent="0" fontAlgn="auto">
              <a:lnSpc>
                <a:spcPts val="3000"/>
              </a:lnSpc>
              <a:buFont typeface="Wingdings" panose="05000000000000000000" charset="0"/>
              <a:buChar char="l"/>
            </a:pPr>
            <a:r>
              <a:rPr lang="en-US" altLang="zh-CN" sz="2000"/>
              <a:t>5000</a:t>
            </a:r>
            <a:r>
              <a:rPr lang="zh-CN" altLang="en-US" sz="2000"/>
              <a:t>万</a:t>
            </a:r>
            <a:r>
              <a:rPr lang="en-US" altLang="zh-CN" sz="2000"/>
              <a:t>+    </a:t>
            </a:r>
            <a:r>
              <a:rPr lang="zh-CN" altLang="en-US" sz="2000"/>
              <a:t>年数据更新量</a:t>
            </a:r>
            <a:endParaRPr lang="zh-CN" altLang="en-US" sz="2000"/>
          </a:p>
          <a:p>
            <a:pPr marL="285750" indent="-285750">
              <a:buFont typeface="Wingdings" panose="05000000000000000000" charset="0"/>
              <a:buChar char="l"/>
            </a:pPr>
            <a:endParaRPr lang="zh-CN" altLang="en-US" sz="200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40" y="3341370"/>
            <a:ext cx="6357620" cy="3170555"/>
          </a:xfrm>
          <a:prstGeom prst="rect">
            <a:avLst/>
          </a:prstGeom>
        </p:spPr>
      </p:pic>
      <p:sp>
        <p:nvSpPr>
          <p:cNvPr id="12" name="右箭头 11"/>
          <p:cNvSpPr/>
          <p:nvPr/>
        </p:nvSpPr>
        <p:spPr>
          <a:xfrm>
            <a:off x="761365" y="5414010"/>
            <a:ext cx="4909820" cy="885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ea"/>
            </a:endParaRPr>
          </a:p>
          <a:p>
            <a:pPr algn="ctr"/>
            <a:r>
              <a:rPr lang="zh-CN" altLang="en-US" b="1">
                <a:solidFill>
                  <a:schemeClr val="tx1"/>
                </a:solidFill>
                <a:sym typeface="+mn-ea"/>
              </a:rPr>
              <a:t>其中，收录的部分核心资源覆盖率</a:t>
            </a:r>
            <a:endParaRPr lang="zh-CN" altLang="en-US" b="1">
              <a:solidFill>
                <a:schemeClr val="tx1"/>
              </a:solidFill>
            </a:endParaRPr>
          </a:p>
          <a:p>
            <a:pPr algn="ctr"/>
            <a:endParaRPr lang="zh-CN" altLang="en-US" b="1">
              <a:solidFill>
                <a:schemeClr val="tx1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70" y="828675"/>
            <a:ext cx="10751820" cy="23291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grpSp>
        <p:nvGrpSpPr>
          <p:cNvPr id="7" name="组合 6"/>
          <p:cNvGrpSpPr/>
          <p:nvPr/>
        </p:nvGrpSpPr>
        <p:grpSpPr>
          <a:xfrm>
            <a:off x="130175" y="125730"/>
            <a:ext cx="8710295" cy="436245"/>
            <a:chOff x="400" y="329"/>
            <a:chExt cx="13717" cy="687"/>
          </a:xfrm>
        </p:grpSpPr>
        <p:sp>
          <p:nvSpPr>
            <p:cNvPr id="3" name="矩形 2"/>
            <p:cNvSpPr/>
            <p:nvPr/>
          </p:nvSpPr>
          <p:spPr>
            <a:xfrm rot="2700000">
              <a:off x="400" y="417"/>
              <a:ext cx="567" cy="567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 rot="2700000">
              <a:off x="843" y="539"/>
              <a:ext cx="457" cy="457"/>
            </a:xfrm>
            <a:prstGeom prst="rect">
              <a:avLst/>
            </a:prstGeom>
            <a:solidFill>
              <a:schemeClr val="tx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66CCFF"/>
                    </a:gs>
                    <a:gs pos="52000">
                      <a:schemeClr val="bg1"/>
                    </a:gs>
                    <a:gs pos="100000">
                      <a:srgbClr val="0070C0"/>
                    </a:gs>
                  </a:gsLst>
                  <a:lin ang="0" scaled="1"/>
                </a:gradFill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1413" y="958"/>
              <a:ext cx="12704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10"/>
            <p:cNvSpPr txBox="1">
              <a:spLocks noChangeArrowheads="1"/>
            </p:cNvSpPr>
            <p:nvPr/>
          </p:nvSpPr>
          <p:spPr bwMode="auto">
            <a:xfrm>
              <a:off x="1530" y="329"/>
              <a:ext cx="12587" cy="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85" rIns="68571" bIns="34285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第三步：中文、外文资源检索与获取（外文与此相同）</a:t>
              </a:r>
              <a:endParaRPr 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538605" y="525145"/>
            <a:ext cx="8909050" cy="6352540"/>
            <a:chOff x="2423" y="827"/>
            <a:chExt cx="14030" cy="1000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rcRect t="6435" r="-21"/>
            <a:stretch>
              <a:fillRect/>
            </a:stretch>
          </p:blipFill>
          <p:spPr>
            <a:xfrm>
              <a:off x="2423" y="827"/>
              <a:ext cx="14031" cy="10004"/>
            </a:xfrm>
            <a:prstGeom prst="rect">
              <a:avLst/>
            </a:prstGeom>
          </p:spPr>
        </p:pic>
        <p:sp>
          <p:nvSpPr>
            <p:cNvPr id="9" name="五角星 8"/>
            <p:cNvSpPr/>
            <p:nvPr/>
          </p:nvSpPr>
          <p:spPr>
            <a:xfrm>
              <a:off x="8690" y="7623"/>
              <a:ext cx="873" cy="819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12" name="文本框 11"/>
          <p:cNvSpPr txBox="1"/>
          <p:nvPr/>
        </p:nvSpPr>
        <p:spPr>
          <a:xfrm>
            <a:off x="191770" y="2275840"/>
            <a:ext cx="121081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charset="0"/>
              <a:buChar char="p"/>
            </a:pPr>
            <a:r>
              <a:rPr lang="zh-CN" altLang="en-US" sz="7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个人专属漫游帐号申请流程</a:t>
            </a:r>
            <a:endParaRPr lang="zh-CN" altLang="en-US" sz="7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grpSp>
        <p:nvGrpSpPr>
          <p:cNvPr id="7" name="组合 6"/>
          <p:cNvGrpSpPr/>
          <p:nvPr/>
        </p:nvGrpSpPr>
        <p:grpSpPr>
          <a:xfrm>
            <a:off x="130175" y="217805"/>
            <a:ext cx="11569700" cy="436245"/>
            <a:chOff x="400" y="329"/>
            <a:chExt cx="13717" cy="687"/>
          </a:xfrm>
        </p:grpSpPr>
        <p:sp>
          <p:nvSpPr>
            <p:cNvPr id="3" name="矩形 2"/>
            <p:cNvSpPr/>
            <p:nvPr/>
          </p:nvSpPr>
          <p:spPr>
            <a:xfrm rot="2700000">
              <a:off x="400" y="417"/>
              <a:ext cx="567" cy="567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 rot="2700000">
              <a:off x="843" y="539"/>
              <a:ext cx="457" cy="457"/>
            </a:xfrm>
            <a:prstGeom prst="rect">
              <a:avLst/>
            </a:prstGeom>
            <a:solidFill>
              <a:schemeClr val="tx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66CCFF"/>
                    </a:gs>
                    <a:gs pos="52000">
                      <a:schemeClr val="bg1"/>
                    </a:gs>
                    <a:gs pos="100000">
                      <a:srgbClr val="0070C0"/>
                    </a:gs>
                  </a:gsLst>
                  <a:lin ang="0" scaled="1"/>
                </a:gradFill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1413" y="958"/>
              <a:ext cx="12704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10"/>
            <p:cNvSpPr txBox="1">
              <a:spLocks noChangeArrowheads="1"/>
            </p:cNvSpPr>
            <p:nvPr/>
          </p:nvSpPr>
          <p:spPr bwMode="auto">
            <a:xfrm>
              <a:off x="1530" y="329"/>
              <a:ext cx="12587" cy="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85" rIns="68571" bIns="34285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功能：个人专属漫游帐号申请注册（</a:t>
              </a:r>
              <a:r>
                <a:rPr lang="zh-CN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需在学校</a:t>
              </a:r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范围内申请</a:t>
              </a:r>
              <a:r>
                <a:rPr 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）【第一步】</a:t>
              </a:r>
              <a:endParaRPr 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615" y="1327785"/>
            <a:ext cx="9462770" cy="5530215"/>
          </a:xfrm>
          <a:prstGeom prst="rect">
            <a:avLst/>
          </a:prstGeom>
        </p:spPr>
      </p:pic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57806" y="749935"/>
            <a:ext cx="10616594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点击页面右上角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漫游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”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申请个人专属漫游帐号！！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H" val="20160630124613"/>
  <p:tag name="MH_LIBRARY" val="GRAPHIC"/>
</p:tagLst>
</file>

<file path=ppt/tags/tag10.xml><?xml version="1.0" encoding="utf-8"?>
<p:tagLst xmlns:p="http://schemas.openxmlformats.org/presentationml/2006/main">
  <p:tag name="MH" val="20160630124613"/>
  <p:tag name="MH_LIBRARY" val="GRAPHIC"/>
</p:tagLst>
</file>

<file path=ppt/tags/tag11.xml><?xml version="1.0" encoding="utf-8"?>
<p:tagLst xmlns:p="http://schemas.openxmlformats.org/presentationml/2006/main">
  <p:tag name="MH" val="20160630124613"/>
  <p:tag name="MH_LIBRARY" val="GRAPHIC"/>
</p:tagLst>
</file>

<file path=ppt/tags/tag12.xml><?xml version="1.0" encoding="utf-8"?>
<p:tagLst xmlns:p="http://schemas.openxmlformats.org/presentationml/2006/main">
  <p:tag name="MH" val="20160630124613"/>
  <p:tag name="MH_LIBRARY" val="GRAPHIC"/>
</p:tagLst>
</file>

<file path=ppt/tags/tag13.xml><?xml version="1.0" encoding="utf-8"?>
<p:tagLst xmlns:p="http://schemas.openxmlformats.org/presentationml/2006/main">
  <p:tag name="MH" val="20160630124613"/>
  <p:tag name="MH_LIBRARY" val="GRAPHIC"/>
</p:tagLst>
</file>

<file path=ppt/tags/tag14.xml><?xml version="1.0" encoding="utf-8"?>
<p:tagLst xmlns:p="http://schemas.openxmlformats.org/presentationml/2006/main">
  <p:tag name="MH" val="20160630124613"/>
  <p:tag name="MH_LIBRARY" val="GRAPHIC"/>
</p:tagLst>
</file>

<file path=ppt/tags/tag15.xml><?xml version="1.0" encoding="utf-8"?>
<p:tagLst xmlns:p="http://schemas.openxmlformats.org/presentationml/2006/main">
  <p:tag name="MH" val="20160630124613"/>
  <p:tag name="MH_LIBRARY" val="GRAPHIC"/>
</p:tagLst>
</file>

<file path=ppt/tags/tag16.xml><?xml version="1.0" encoding="utf-8"?>
<p:tagLst xmlns:p="http://schemas.openxmlformats.org/presentationml/2006/main">
  <p:tag name="MH" val="20160630124613"/>
  <p:tag name="MH_LIBRARY" val="GRAPHIC"/>
</p:tagLst>
</file>

<file path=ppt/tags/tag17.xml><?xml version="1.0" encoding="utf-8"?>
<p:tagLst xmlns:p="http://schemas.openxmlformats.org/presentationml/2006/main">
  <p:tag name="MH" val="20160630124613"/>
  <p:tag name="MH_LIBRARY" val="GRAPHIC"/>
</p:tagLst>
</file>

<file path=ppt/tags/tag18.xml><?xml version="1.0" encoding="utf-8"?>
<p:tagLst xmlns:p="http://schemas.openxmlformats.org/presentationml/2006/main">
  <p:tag name="MH" val="20160630124613"/>
  <p:tag name="MH_LIBRARY" val="GRAPHIC"/>
</p:tagLst>
</file>

<file path=ppt/tags/tag2.xml><?xml version="1.0" encoding="utf-8"?>
<p:tagLst xmlns:p="http://schemas.openxmlformats.org/presentationml/2006/main">
  <p:tag name="MH" val="20160630124613"/>
  <p:tag name="MH_LIBRARY" val="GRAPHIC"/>
</p:tagLst>
</file>

<file path=ppt/tags/tag3.xml><?xml version="1.0" encoding="utf-8"?>
<p:tagLst xmlns:p="http://schemas.openxmlformats.org/presentationml/2006/main">
  <p:tag name="MH" val="20160630124613"/>
  <p:tag name="MH_LIBRARY" val="GRAPHIC"/>
</p:tagLst>
</file>

<file path=ppt/tags/tag4.xml><?xml version="1.0" encoding="utf-8"?>
<p:tagLst xmlns:p="http://schemas.openxmlformats.org/presentationml/2006/main">
  <p:tag name="MH" val="20160630124613"/>
  <p:tag name="MH_LIBRARY" val="GRAPHIC"/>
</p:tagLst>
</file>

<file path=ppt/tags/tag5.xml><?xml version="1.0" encoding="utf-8"?>
<p:tagLst xmlns:p="http://schemas.openxmlformats.org/presentationml/2006/main">
  <p:tag name="MH" val="20160630124613"/>
  <p:tag name="MH_LIBRARY" val="GRAPHIC"/>
</p:tagLst>
</file>

<file path=ppt/tags/tag6.xml><?xml version="1.0" encoding="utf-8"?>
<p:tagLst xmlns:p="http://schemas.openxmlformats.org/presentationml/2006/main">
  <p:tag name="MH" val="20160630124613"/>
  <p:tag name="MH_LIBRARY" val="GRAPHIC"/>
</p:tagLst>
</file>

<file path=ppt/tags/tag7.xml><?xml version="1.0" encoding="utf-8"?>
<p:tagLst xmlns:p="http://schemas.openxmlformats.org/presentationml/2006/main">
  <p:tag name="MH" val="20160630124613"/>
  <p:tag name="MH_LIBRARY" val="GRAPHIC"/>
</p:tagLst>
</file>

<file path=ppt/tags/tag8.xml><?xml version="1.0" encoding="utf-8"?>
<p:tagLst xmlns:p="http://schemas.openxmlformats.org/presentationml/2006/main">
  <p:tag name="MH" val="20160630124613"/>
  <p:tag name="MH_LIBRARY" val="GRAPHIC"/>
</p:tagLst>
</file>

<file path=ppt/tags/tag9.xml><?xml version="1.0" encoding="utf-8"?>
<p:tagLst xmlns:p="http://schemas.openxmlformats.org/presentationml/2006/main">
  <p:tag name="MH" val="20160630124613"/>
  <p:tag name="MH_LIBRARY" val="GRAPHIC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953</Words>
  <Application>WPS 演示</Application>
  <PresentationFormat>自定义</PresentationFormat>
  <Paragraphs>94</Paragraphs>
  <Slides>19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楷体</vt:lpstr>
      <vt:lpstr>楷体_GB2312</vt:lpstr>
      <vt:lpstr>新宋体</vt:lpstr>
      <vt:lpstr>Calibri</vt:lpstr>
      <vt:lpstr>Swiss911 XCm BT</vt:lpstr>
      <vt:lpstr>Segoe Print</vt:lpstr>
      <vt:lpstr>Wingdings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15666</dc:creator>
  <cp:lastModifiedBy>Admin</cp:lastModifiedBy>
  <cp:revision>13</cp:revision>
  <dcterms:created xsi:type="dcterms:W3CDTF">2021-11-30T04:50:00Z</dcterms:created>
  <dcterms:modified xsi:type="dcterms:W3CDTF">2021-12-03T00:59:06Z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C3AEDCD482894F158D60B9C42FB85AD1</vt:lpwstr>
  </property>
</Properties>
</file>